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042" r:id="rId3"/>
    <p:sldId id="1028" r:id="rId4"/>
    <p:sldId id="1036" r:id="rId5"/>
    <p:sldId id="1037" r:id="rId6"/>
    <p:sldId id="1043" r:id="rId7"/>
    <p:sldId id="1044" r:id="rId8"/>
    <p:sldId id="1040"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BC"/>
    <a:srgbClr val="FFFFE0"/>
    <a:srgbClr val="FFFF00"/>
    <a:srgbClr val="BAEFE3"/>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91" autoAdjust="0"/>
    <p:restoredTop sz="82474" autoAdjust="0"/>
  </p:normalViewPr>
  <p:slideViewPr>
    <p:cSldViewPr>
      <p:cViewPr varScale="1">
        <p:scale>
          <a:sx n="199" d="100"/>
          <a:sy n="199" d="100"/>
        </p:scale>
        <p:origin x="2064"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5/23/24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802770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537693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291501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61096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493905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983838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4206717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13:10-21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27958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10 </a:t>
            </a:r>
            <a:r>
              <a:rPr lang="en-AU" sz="2800" dirty="0">
                <a:solidFill>
                  <a:srgbClr val="FFFFFF"/>
                </a:solidFill>
                <a:effectLst/>
                <a:latin typeface="Times New Roman" panose="02020603050405020304" pitchFamily="18" charset="0"/>
                <a:ea typeface="Times New Roman" panose="02020603050405020304" pitchFamily="18" charset="0"/>
              </a:rPr>
              <a:t>Now he was teaching in one of the synagogues on the Sabbath.  </a:t>
            </a:r>
            <a:r>
              <a:rPr lang="en-AU" sz="2800" b="1" baseline="30000" dirty="0">
                <a:solidFill>
                  <a:srgbClr val="FFFFFF"/>
                </a:solidFill>
                <a:effectLst/>
                <a:latin typeface="Times New Roman" panose="02020603050405020304" pitchFamily="18" charset="0"/>
                <a:ea typeface="Times New Roman" panose="02020603050405020304" pitchFamily="18" charset="0"/>
              </a:rPr>
              <a:t>11 </a:t>
            </a:r>
            <a:r>
              <a:rPr lang="en-AU" sz="2800" dirty="0">
                <a:solidFill>
                  <a:srgbClr val="FFFFFF"/>
                </a:solidFill>
                <a:effectLst/>
                <a:latin typeface="Times New Roman" panose="02020603050405020304" pitchFamily="18" charset="0"/>
                <a:ea typeface="Times New Roman" panose="02020603050405020304" pitchFamily="18" charset="0"/>
              </a:rPr>
              <a:t>And behold, there was a woman who had had a disabling spirit for eighteen years.  She was bent over and could not fully straighten herself.  </a:t>
            </a:r>
            <a:r>
              <a:rPr lang="en-AU" sz="2800" b="1" baseline="30000" dirty="0">
                <a:solidFill>
                  <a:srgbClr val="FFFFFF"/>
                </a:solidFill>
                <a:effectLst/>
                <a:latin typeface="Times New Roman" panose="02020603050405020304" pitchFamily="18" charset="0"/>
                <a:ea typeface="Times New Roman" panose="02020603050405020304" pitchFamily="18" charset="0"/>
              </a:rPr>
              <a:t>12 </a:t>
            </a:r>
            <a:r>
              <a:rPr lang="en-AU" sz="2800" dirty="0">
                <a:solidFill>
                  <a:srgbClr val="FFFFFF"/>
                </a:solidFill>
                <a:effectLst/>
                <a:latin typeface="Times New Roman" panose="02020603050405020304" pitchFamily="18" charset="0"/>
                <a:ea typeface="Times New Roman" panose="02020603050405020304" pitchFamily="18" charset="0"/>
              </a:rPr>
              <a:t>When Jesus saw her, he called her over and said to her, “Woman, you are freed from your disability.”  </a:t>
            </a:r>
            <a:r>
              <a:rPr lang="en-AU" sz="2800" b="1" baseline="30000" dirty="0">
                <a:solidFill>
                  <a:srgbClr val="FFFFFF"/>
                </a:solidFill>
                <a:effectLst/>
                <a:latin typeface="Times New Roman" panose="02020603050405020304" pitchFamily="18" charset="0"/>
                <a:ea typeface="Times New Roman" panose="02020603050405020304" pitchFamily="18" charset="0"/>
              </a:rPr>
              <a:t>13 </a:t>
            </a:r>
            <a:r>
              <a:rPr lang="en-AU" sz="2800" dirty="0">
                <a:solidFill>
                  <a:srgbClr val="FFFFFF"/>
                </a:solidFill>
                <a:effectLst/>
                <a:latin typeface="Times New Roman" panose="02020603050405020304" pitchFamily="18" charset="0"/>
                <a:ea typeface="Times New Roman" panose="02020603050405020304" pitchFamily="18" charset="0"/>
              </a:rPr>
              <a:t>And he laid his hands on her, and immediately she was made straight, and she glorified God.  </a:t>
            </a:r>
            <a:r>
              <a:rPr lang="en-AU" sz="2800" b="1" baseline="30000" dirty="0">
                <a:solidFill>
                  <a:srgbClr val="FFFFFF"/>
                </a:solidFill>
                <a:effectLst/>
                <a:latin typeface="Times New Roman" panose="02020603050405020304" pitchFamily="18" charset="0"/>
                <a:ea typeface="Times New Roman" panose="02020603050405020304" pitchFamily="18" charset="0"/>
              </a:rPr>
              <a:t>14 </a:t>
            </a:r>
            <a:r>
              <a:rPr lang="en-AU" sz="2800" dirty="0">
                <a:solidFill>
                  <a:srgbClr val="FFFFFF"/>
                </a:solidFill>
                <a:effectLst/>
                <a:latin typeface="Times New Roman" panose="02020603050405020304" pitchFamily="18" charset="0"/>
                <a:ea typeface="Times New Roman" panose="02020603050405020304" pitchFamily="18" charset="0"/>
              </a:rPr>
              <a:t>But the ruler of the synagogue, indignant because Jesus had healed on the Sabbath, said to the people, “There are six days in which work ought to be done.  Come on those days and be healed, and not on the Sabbath day.”</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3477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857659"/>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15 </a:t>
            </a:r>
            <a:r>
              <a:rPr lang="en-AU" sz="2800" dirty="0">
                <a:solidFill>
                  <a:srgbClr val="FFFFFF"/>
                </a:solidFill>
                <a:effectLst/>
                <a:latin typeface="Times New Roman" panose="02020603050405020304" pitchFamily="18" charset="0"/>
                <a:ea typeface="Times New Roman" panose="02020603050405020304" pitchFamily="18" charset="0"/>
              </a:rPr>
              <a:t>Then the Lord answered him, “You hypocrites!  Does not each of you on the Sabbath untie his ox or his donkey from the manger and lead it away to water it?  </a:t>
            </a:r>
            <a:r>
              <a:rPr lang="en-AU" sz="2800" b="1" baseline="30000" dirty="0">
                <a:solidFill>
                  <a:srgbClr val="FFFFFF"/>
                </a:solidFill>
                <a:effectLst/>
                <a:latin typeface="Times New Roman" panose="02020603050405020304" pitchFamily="18" charset="0"/>
                <a:ea typeface="Times New Roman" panose="02020603050405020304" pitchFamily="18" charset="0"/>
              </a:rPr>
              <a:t>16 </a:t>
            </a:r>
            <a:r>
              <a:rPr lang="en-AU" sz="2800" dirty="0">
                <a:solidFill>
                  <a:srgbClr val="FFFFFF"/>
                </a:solidFill>
                <a:effectLst/>
                <a:latin typeface="Times New Roman" panose="02020603050405020304" pitchFamily="18" charset="0"/>
                <a:ea typeface="Times New Roman" panose="02020603050405020304" pitchFamily="18" charset="0"/>
              </a:rPr>
              <a:t>And ought not this woman, a daughter of Abraham whom Satan bound for eighteen years, be loosed from this bond on the Sabbath day?”  </a:t>
            </a:r>
            <a:r>
              <a:rPr lang="en-AU" sz="2800" b="1" baseline="30000" dirty="0">
                <a:solidFill>
                  <a:srgbClr val="FFFFFF"/>
                </a:solidFill>
                <a:effectLst/>
                <a:latin typeface="Times New Roman" panose="02020603050405020304" pitchFamily="18" charset="0"/>
                <a:ea typeface="Times New Roman" panose="02020603050405020304" pitchFamily="18" charset="0"/>
              </a:rPr>
              <a:t>17 </a:t>
            </a:r>
            <a:r>
              <a:rPr lang="en-AU" sz="2800" dirty="0">
                <a:solidFill>
                  <a:srgbClr val="FFFFFF"/>
                </a:solidFill>
                <a:effectLst/>
                <a:latin typeface="Times New Roman" panose="02020603050405020304" pitchFamily="18" charset="0"/>
                <a:ea typeface="Times New Roman" panose="02020603050405020304" pitchFamily="18" charset="0"/>
              </a:rPr>
              <a:t>As he said these things, all his adversaries were put to shame, and all the people rejoiced at all the glorious things that were done by him.</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09934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4248342"/>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18 </a:t>
            </a:r>
            <a:r>
              <a:rPr lang="en-AU" sz="2800" dirty="0">
                <a:solidFill>
                  <a:srgbClr val="FFFFFF"/>
                </a:solidFill>
                <a:effectLst/>
                <a:latin typeface="Times New Roman" panose="02020603050405020304" pitchFamily="18" charset="0"/>
                <a:ea typeface="Times New Roman" panose="02020603050405020304" pitchFamily="18" charset="0"/>
              </a:rPr>
              <a:t>He said therefore, “What is the kingdom of God like?  And to what shall I compare it?  </a:t>
            </a:r>
            <a:r>
              <a:rPr lang="en-AU" sz="2800" b="1" baseline="30000" dirty="0">
                <a:solidFill>
                  <a:srgbClr val="FFFFFF"/>
                </a:solidFill>
                <a:effectLst/>
                <a:latin typeface="Times New Roman" panose="02020603050405020304" pitchFamily="18" charset="0"/>
                <a:ea typeface="Times New Roman" panose="02020603050405020304" pitchFamily="18" charset="0"/>
              </a:rPr>
              <a:t>19 </a:t>
            </a:r>
            <a:r>
              <a:rPr lang="en-AU" sz="2800" dirty="0">
                <a:solidFill>
                  <a:srgbClr val="FFFFFF"/>
                </a:solidFill>
                <a:effectLst/>
                <a:latin typeface="Times New Roman" panose="02020603050405020304" pitchFamily="18" charset="0"/>
                <a:ea typeface="Times New Roman" panose="02020603050405020304" pitchFamily="18" charset="0"/>
              </a:rPr>
              <a:t>It is like a grain of mustard seed that a man took and sowed in his garden, and it grew and became a tree, and the birds of the air made nests in its branches.” </a:t>
            </a:r>
            <a:r>
              <a:rPr lang="en-AU" sz="1400" dirty="0">
                <a:solidFill>
                  <a:srgbClr val="FFFFFF"/>
                </a:solidFill>
                <a:effectLst/>
                <a:latin typeface="Times New Roman" panose="02020603050405020304" pitchFamily="18" charset="0"/>
                <a:ea typeface="Times New Roman" panose="02020603050405020304" pitchFamily="18" charset="0"/>
              </a:rPr>
              <a:t> </a:t>
            </a:r>
            <a:endParaRPr lang="en-AU" sz="14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1400" dirty="0">
                <a:solidFill>
                  <a:srgbClr val="FFFFFF"/>
                </a:solidFill>
                <a:effectLst/>
                <a:latin typeface="Times New Roman" panose="02020603050405020304" pitchFamily="18" charset="0"/>
                <a:ea typeface="Times New Roman" panose="02020603050405020304" pitchFamily="18" charset="0"/>
              </a:rPr>
              <a:t> </a:t>
            </a:r>
            <a:endParaRPr lang="en-AU" sz="1400" dirty="0">
              <a:effectLst/>
              <a:latin typeface="Calibri" panose="020F0502020204030204" pitchFamily="34" charset="0"/>
              <a:ea typeface="Times New Roman" panose="02020603050405020304" pitchFamily="18" charset="0"/>
            </a:endParaRPr>
          </a:p>
          <a:p>
            <a:r>
              <a:rPr lang="en-AU" sz="2800" b="1" baseline="30000" dirty="0">
                <a:solidFill>
                  <a:srgbClr val="FFFFFF"/>
                </a:solidFill>
                <a:effectLst/>
                <a:latin typeface="Times New Roman" panose="02020603050405020304" pitchFamily="18" charset="0"/>
                <a:ea typeface="Times New Roman" panose="02020603050405020304" pitchFamily="18" charset="0"/>
              </a:rPr>
              <a:t>20 </a:t>
            </a:r>
            <a:r>
              <a:rPr lang="en-AU" sz="2800" dirty="0">
                <a:solidFill>
                  <a:srgbClr val="FFFFFF"/>
                </a:solidFill>
                <a:effectLst/>
                <a:latin typeface="Times New Roman" panose="02020603050405020304" pitchFamily="18" charset="0"/>
                <a:ea typeface="Times New Roman" panose="02020603050405020304" pitchFamily="18" charset="0"/>
              </a:rPr>
              <a:t>And again he said, “To what shall I compare the kingdom of God?  </a:t>
            </a:r>
            <a:r>
              <a:rPr lang="en-AU" sz="2800" b="1" baseline="30000" dirty="0">
                <a:solidFill>
                  <a:srgbClr val="FFFFFF"/>
                </a:solidFill>
                <a:effectLst/>
                <a:latin typeface="Times New Roman" panose="02020603050405020304" pitchFamily="18" charset="0"/>
                <a:ea typeface="Times New Roman" panose="02020603050405020304" pitchFamily="18" charset="0"/>
              </a:rPr>
              <a:t>21 </a:t>
            </a:r>
            <a:r>
              <a:rPr lang="en-AU" sz="2800" dirty="0">
                <a:solidFill>
                  <a:srgbClr val="FFFFFF"/>
                </a:solidFill>
                <a:effectLst/>
                <a:latin typeface="Times New Roman" panose="02020603050405020304" pitchFamily="18" charset="0"/>
                <a:ea typeface="Times New Roman" panose="02020603050405020304" pitchFamily="18" charset="0"/>
              </a:rPr>
              <a:t>It is like leaven that a woman took and hid in three measures of flour, until it was all leavened.”</a:t>
            </a:r>
            <a:r>
              <a:rPr lang="en-AU" sz="2800" dirty="0">
                <a:effectLst/>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109741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F02D27A-8018-5840-47FE-9814FBB252C0}"/>
              </a:ext>
            </a:extLst>
          </p:cNvPr>
          <p:cNvSpPr txBox="1"/>
          <p:nvPr/>
        </p:nvSpPr>
        <p:spPr>
          <a:xfrm>
            <a:off x="33675" y="303"/>
            <a:ext cx="913154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mercy of God – He delays judgment.  </a:t>
            </a:r>
            <a:r>
              <a:rPr lang="en-AU" dirty="0">
                <a:solidFill>
                  <a:schemeClr val="bg1"/>
                </a:solidFill>
                <a:latin typeface="Times New Roman" panose="02020603050405020304" pitchFamily="18" charset="0"/>
                <a:cs typeface="Times New Roman" panose="02020603050405020304" pitchFamily="18" charset="0"/>
              </a:rPr>
              <a:t>Giving opportunity to repent.  His patience will end.</a:t>
            </a:r>
          </a:p>
        </p:txBody>
      </p:sp>
      <p:sp>
        <p:nvSpPr>
          <p:cNvPr id="15" name="TextBox 14">
            <a:extLst>
              <a:ext uri="{FF2B5EF4-FFF2-40B4-BE49-F238E27FC236}">
                <a16:creationId xmlns:a16="http://schemas.microsoft.com/office/drawing/2014/main" id="{E9FFBD06-E46D-F118-AB2C-780F36F37520}"/>
              </a:ext>
            </a:extLst>
          </p:cNvPr>
          <p:cNvSpPr txBox="1"/>
          <p:nvPr/>
        </p:nvSpPr>
        <p:spPr>
          <a:xfrm>
            <a:off x="43760" y="330340"/>
            <a:ext cx="9089486"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Fig tree represents Israel – God’s chosen &amp; privileged people.  But they bore no fruit for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Justice of God – “I will chop the tree down”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Mercy of God – “I will give it more time.  Tend it &amp; fertilise it.  But time is limited.</a:t>
            </a:r>
          </a:p>
        </p:txBody>
      </p:sp>
      <p:sp>
        <p:nvSpPr>
          <p:cNvPr id="16" name="TextBox 15">
            <a:extLst>
              <a:ext uri="{FF2B5EF4-FFF2-40B4-BE49-F238E27FC236}">
                <a16:creationId xmlns:a16="http://schemas.microsoft.com/office/drawing/2014/main" id="{5CA49A1D-93D4-C96E-6343-8FA84F3F899D}"/>
              </a:ext>
            </a:extLst>
          </p:cNvPr>
          <p:cNvSpPr txBox="1"/>
          <p:nvPr/>
        </p:nvSpPr>
        <p:spPr>
          <a:xfrm>
            <a:off x="21805" y="1426489"/>
            <a:ext cx="2335377"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message for 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843477EE-95BB-35D5-BAE4-95A7D8D7D39A}"/>
              </a:ext>
            </a:extLst>
          </p:cNvPr>
          <p:cNvSpPr txBox="1"/>
          <p:nvPr/>
        </p:nvSpPr>
        <p:spPr>
          <a:xfrm>
            <a:off x="326033" y="1705372"/>
            <a:ext cx="8583877"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 fruitful is to recognise our need to be saved, and to respond in repentance.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determined our time and our place of living,  to encourage us to seek Him.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Waiting for us to reach out in faith</a:t>
            </a:r>
          </a:p>
        </p:txBody>
      </p:sp>
      <p:sp>
        <p:nvSpPr>
          <p:cNvPr id="18" name="TextBox 17">
            <a:extLst>
              <a:ext uri="{FF2B5EF4-FFF2-40B4-BE49-F238E27FC236}">
                <a16:creationId xmlns:a16="http://schemas.microsoft.com/office/drawing/2014/main" id="{10478307-CF2B-0A36-FD8C-537979B4603F}"/>
              </a:ext>
            </a:extLst>
          </p:cNvPr>
          <p:cNvSpPr txBox="1"/>
          <p:nvPr/>
        </p:nvSpPr>
        <p:spPr>
          <a:xfrm>
            <a:off x="1781118" y="1443535"/>
            <a:ext cx="272695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call to repentance.</a:t>
            </a:r>
          </a:p>
        </p:txBody>
      </p:sp>
    </p:spTree>
    <p:extLst>
      <p:ext uri="{BB962C8B-B14F-4D97-AF65-F5344CB8AC3E}">
        <p14:creationId xmlns:p14="http://schemas.microsoft.com/office/powerpoint/2010/main" val="4041883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A54E7D3-A5E4-D04E-869A-A79186EBE558}"/>
              </a:ext>
            </a:extLst>
          </p:cNvPr>
          <p:cNvSpPr/>
          <p:nvPr/>
        </p:nvSpPr>
        <p:spPr>
          <a:xfrm>
            <a:off x="197768" y="1328479"/>
            <a:ext cx="8748464" cy="921534"/>
          </a:xfrm>
          <a:prstGeom prst="rect">
            <a:avLst/>
          </a:prstGeom>
          <a:solidFill>
            <a:schemeClr val="bg1"/>
          </a:solidFill>
        </p:spPr>
        <p:txBody>
          <a:bodyPr wrap="square">
            <a:spAutoFit/>
          </a:bodyPr>
          <a:lstStyle/>
          <a:p>
            <a:pPr>
              <a:lnSpc>
                <a:spcPct val="115000"/>
              </a:lnSpc>
              <a:spcAft>
                <a:spcPts val="1000"/>
              </a:spcAf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 hypocrites!  Does not each of you on the Sabbath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untie</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his ox or his donkey from the manger and lead it away to water it?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ought not this woman, a daughter of Abraham whom Satan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bound</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for eighteen years, be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loosed</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from this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bond</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on the Sabbath day?”</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Jesus – The Vinedresser  – </a:t>
            </a:r>
            <a:r>
              <a:rPr lang="en-AU" dirty="0">
                <a:solidFill>
                  <a:srgbClr val="FFFF00"/>
                </a:solidFill>
                <a:latin typeface="Times New Roman" panose="02020603050405020304" pitchFamily="18" charset="0"/>
                <a:cs typeface="Times New Roman" panose="02020603050405020304" pitchFamily="18" charset="0"/>
              </a:rPr>
              <a:t>loosening soil &amp; fertilising – Drawing to Repentance</a:t>
            </a:r>
          </a:p>
        </p:txBody>
      </p:sp>
      <p:sp>
        <p:nvSpPr>
          <p:cNvPr id="2" name="TextBox 1">
            <a:extLst>
              <a:ext uri="{FF2B5EF4-FFF2-40B4-BE49-F238E27FC236}">
                <a16:creationId xmlns:a16="http://schemas.microsoft.com/office/drawing/2014/main" id="{C6C46081-EE9F-7F8A-9FCC-C9F1B58A0285}"/>
              </a:ext>
            </a:extLst>
          </p:cNvPr>
          <p:cNvSpPr txBox="1"/>
          <p:nvPr/>
        </p:nvSpPr>
        <p:spPr>
          <a:xfrm>
            <a:off x="0" y="686227"/>
            <a:ext cx="813138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woman healed of a weakening/disabling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778E403-B0D8-BDD7-1593-461E39123189}"/>
              </a:ext>
            </a:extLst>
          </p:cNvPr>
          <p:cNvSpPr txBox="1"/>
          <p:nvPr/>
        </p:nvSpPr>
        <p:spPr>
          <a:xfrm>
            <a:off x="0" y="409228"/>
            <a:ext cx="9144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Healing;  miracles;  victory over Satan;  loosing spiritual bonds;  exposing hypocrisy of leaders.</a:t>
            </a:r>
          </a:p>
        </p:txBody>
      </p:sp>
      <p:sp>
        <p:nvSpPr>
          <p:cNvPr id="6" name="TextBox 5">
            <a:extLst>
              <a:ext uri="{FF2B5EF4-FFF2-40B4-BE49-F238E27FC236}">
                <a16:creationId xmlns:a16="http://schemas.microsoft.com/office/drawing/2014/main" id="{B712AB05-49CD-7FEC-2DC9-7D4FC42D6543}"/>
              </a:ext>
            </a:extLst>
          </p:cNvPr>
          <p:cNvSpPr txBox="1"/>
          <p:nvPr/>
        </p:nvSpPr>
        <p:spPr>
          <a:xfrm>
            <a:off x="323528" y="959147"/>
            <a:ext cx="883326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synagogue ruler, indignant because the woman was healed on the Sabbath</a:t>
            </a:r>
          </a:p>
        </p:txBody>
      </p:sp>
      <p:sp>
        <p:nvSpPr>
          <p:cNvPr id="7" name="TextBox 6">
            <a:extLst>
              <a:ext uri="{FF2B5EF4-FFF2-40B4-BE49-F238E27FC236}">
                <a16:creationId xmlns:a16="http://schemas.microsoft.com/office/drawing/2014/main" id="{435BF93B-5182-A074-6ADD-5524ED992F8C}"/>
              </a:ext>
            </a:extLst>
          </p:cNvPr>
          <p:cNvSpPr txBox="1"/>
          <p:nvPr/>
        </p:nvSpPr>
        <p:spPr>
          <a:xfrm>
            <a:off x="12789" y="2259250"/>
            <a:ext cx="175089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Jesus responds: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3D9466F-B67E-9BED-B0AB-B79AA8A49D09}"/>
              </a:ext>
            </a:extLst>
          </p:cNvPr>
          <p:cNvSpPr txBox="1"/>
          <p:nvPr/>
        </p:nvSpPr>
        <p:spPr>
          <a:xfrm>
            <a:off x="1521662" y="2266126"/>
            <a:ext cx="7609549"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it is right for us to untie an animal on the Sabbath (for its welfare),</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Surely it is right for God to loosen debilitating spiritual bonds on the Sabbath.</a:t>
            </a:r>
          </a:p>
        </p:txBody>
      </p:sp>
      <p:sp>
        <p:nvSpPr>
          <p:cNvPr id="9" name="TextBox 8">
            <a:extLst>
              <a:ext uri="{FF2B5EF4-FFF2-40B4-BE49-F238E27FC236}">
                <a16:creationId xmlns:a16="http://schemas.microsoft.com/office/drawing/2014/main" id="{9306EE8B-D6E5-E633-79CF-71DB0D18CCED}"/>
              </a:ext>
            </a:extLst>
          </p:cNvPr>
          <p:cNvSpPr txBox="1"/>
          <p:nvPr/>
        </p:nvSpPr>
        <p:spPr>
          <a:xfrm>
            <a:off x="25578" y="2892296"/>
            <a:ext cx="175089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People rejoice: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E25DC9B6-F22C-7A3D-37A4-BFC4D26EAF6F}"/>
              </a:ext>
            </a:extLst>
          </p:cNvPr>
          <p:cNvSpPr txBox="1"/>
          <p:nvPr/>
        </p:nvSpPr>
        <p:spPr>
          <a:xfrm>
            <a:off x="1534451" y="2899172"/>
            <a:ext cx="760954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glorious when Jesus heals / gives spiritual release / exposes hypocrisy</a:t>
            </a:r>
          </a:p>
        </p:txBody>
      </p:sp>
    </p:spTree>
    <p:extLst>
      <p:ext uri="{BB962C8B-B14F-4D97-AF65-F5344CB8AC3E}">
        <p14:creationId xmlns:p14="http://schemas.microsoft.com/office/powerpoint/2010/main" val="124684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A54E7D3-A5E4-D04E-869A-A79186EBE558}"/>
              </a:ext>
            </a:extLst>
          </p:cNvPr>
          <p:cNvSpPr/>
          <p:nvPr/>
        </p:nvSpPr>
        <p:spPr>
          <a:xfrm>
            <a:off x="1115616" y="4781580"/>
            <a:ext cx="7515708" cy="921534"/>
          </a:xfrm>
          <a:prstGeom prst="rect">
            <a:avLst/>
          </a:prstGeom>
          <a:solidFill>
            <a:schemeClr val="bg1"/>
          </a:solidFill>
        </p:spPr>
        <p:txBody>
          <a:bodyPr wrap="square">
            <a:spAutoFit/>
          </a:bodyPr>
          <a:lstStyle/>
          <a:p>
            <a:pPr>
              <a:lnSpc>
                <a:spcPct val="115000"/>
              </a:lnSpc>
              <a:spcAft>
                <a:spcPts val="1000"/>
              </a:spcAf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“What is the kingdom of God like?  And to what shall I compare it?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It is like a grain of mustard seed that a man took and sowed in his garden, and it grew and became a tree, and the birds of the air made nests in its branches.”</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Jesus – The Vinedresser  – </a:t>
            </a:r>
            <a:r>
              <a:rPr lang="en-AU" dirty="0">
                <a:solidFill>
                  <a:srgbClr val="FFFF00"/>
                </a:solidFill>
                <a:latin typeface="Times New Roman" panose="02020603050405020304" pitchFamily="18" charset="0"/>
                <a:cs typeface="Times New Roman" panose="02020603050405020304" pitchFamily="18" charset="0"/>
              </a:rPr>
              <a:t>loosening soil &amp; fertilising – Drawing to Repentance</a:t>
            </a:r>
          </a:p>
        </p:txBody>
      </p:sp>
      <p:sp>
        <p:nvSpPr>
          <p:cNvPr id="2" name="TextBox 1">
            <a:extLst>
              <a:ext uri="{FF2B5EF4-FFF2-40B4-BE49-F238E27FC236}">
                <a16:creationId xmlns:a16="http://schemas.microsoft.com/office/drawing/2014/main" id="{C6C46081-EE9F-7F8A-9FCC-C9F1B58A0285}"/>
              </a:ext>
            </a:extLst>
          </p:cNvPr>
          <p:cNvSpPr txBox="1"/>
          <p:nvPr/>
        </p:nvSpPr>
        <p:spPr>
          <a:xfrm>
            <a:off x="0" y="686227"/>
            <a:ext cx="813138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woman healed of a weakening/disabling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778E403-B0D8-BDD7-1593-461E39123189}"/>
              </a:ext>
            </a:extLst>
          </p:cNvPr>
          <p:cNvSpPr txBox="1"/>
          <p:nvPr/>
        </p:nvSpPr>
        <p:spPr>
          <a:xfrm>
            <a:off x="0" y="409228"/>
            <a:ext cx="9144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Healing;  miracles;  victory over Satan;  loosing spiritual bonds;  exposing hypocrisy of leaders.</a:t>
            </a:r>
          </a:p>
        </p:txBody>
      </p:sp>
      <p:sp>
        <p:nvSpPr>
          <p:cNvPr id="6" name="TextBox 5">
            <a:extLst>
              <a:ext uri="{FF2B5EF4-FFF2-40B4-BE49-F238E27FC236}">
                <a16:creationId xmlns:a16="http://schemas.microsoft.com/office/drawing/2014/main" id="{B712AB05-49CD-7FEC-2DC9-7D4FC42D6543}"/>
              </a:ext>
            </a:extLst>
          </p:cNvPr>
          <p:cNvSpPr txBox="1"/>
          <p:nvPr/>
        </p:nvSpPr>
        <p:spPr>
          <a:xfrm>
            <a:off x="323528" y="959147"/>
            <a:ext cx="883326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synagogue ruler, indignant because the woman was healed on the Sabbath</a:t>
            </a:r>
          </a:p>
        </p:txBody>
      </p:sp>
      <p:sp>
        <p:nvSpPr>
          <p:cNvPr id="7" name="TextBox 6">
            <a:extLst>
              <a:ext uri="{FF2B5EF4-FFF2-40B4-BE49-F238E27FC236}">
                <a16:creationId xmlns:a16="http://schemas.microsoft.com/office/drawing/2014/main" id="{435BF93B-5182-A074-6ADD-5524ED992F8C}"/>
              </a:ext>
            </a:extLst>
          </p:cNvPr>
          <p:cNvSpPr txBox="1"/>
          <p:nvPr/>
        </p:nvSpPr>
        <p:spPr>
          <a:xfrm>
            <a:off x="206" y="1292787"/>
            <a:ext cx="175089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Jesus responds: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3D9466F-B67E-9BED-B0AB-B79AA8A49D09}"/>
              </a:ext>
            </a:extLst>
          </p:cNvPr>
          <p:cNvSpPr txBox="1"/>
          <p:nvPr/>
        </p:nvSpPr>
        <p:spPr>
          <a:xfrm>
            <a:off x="1509079" y="1299663"/>
            <a:ext cx="7609549"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it is right for us to untie an animal on the Sabbath (for its welfare),</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Surely it is right for God to loosen debilitating spiritual bonds on the Sabbath.</a:t>
            </a:r>
          </a:p>
        </p:txBody>
      </p:sp>
      <p:sp>
        <p:nvSpPr>
          <p:cNvPr id="9" name="TextBox 8">
            <a:extLst>
              <a:ext uri="{FF2B5EF4-FFF2-40B4-BE49-F238E27FC236}">
                <a16:creationId xmlns:a16="http://schemas.microsoft.com/office/drawing/2014/main" id="{9306EE8B-D6E5-E633-79CF-71DB0D18CCED}"/>
              </a:ext>
            </a:extLst>
          </p:cNvPr>
          <p:cNvSpPr txBox="1"/>
          <p:nvPr/>
        </p:nvSpPr>
        <p:spPr>
          <a:xfrm>
            <a:off x="12995" y="1925833"/>
            <a:ext cx="175089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People rejoice: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E25DC9B6-F22C-7A3D-37A4-BFC4D26EAF6F}"/>
              </a:ext>
            </a:extLst>
          </p:cNvPr>
          <p:cNvSpPr txBox="1"/>
          <p:nvPr/>
        </p:nvSpPr>
        <p:spPr>
          <a:xfrm>
            <a:off x="1521868" y="1932709"/>
            <a:ext cx="760954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glorious when Jesus heals / gives spiritual release / exposes hypocrisy</a:t>
            </a:r>
          </a:p>
        </p:txBody>
      </p:sp>
      <p:sp>
        <p:nvSpPr>
          <p:cNvPr id="11" name="TextBox 10">
            <a:extLst>
              <a:ext uri="{FF2B5EF4-FFF2-40B4-BE49-F238E27FC236}">
                <a16:creationId xmlns:a16="http://schemas.microsoft.com/office/drawing/2014/main" id="{18E9479A-3B9A-6B1B-28E3-4FD52BCFED6E}"/>
              </a:ext>
            </a:extLst>
          </p:cNvPr>
          <p:cNvSpPr txBox="1"/>
          <p:nvPr/>
        </p:nvSpPr>
        <p:spPr>
          <a:xfrm>
            <a:off x="-12583" y="2335075"/>
            <a:ext cx="913121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Kingdom of God – the small, seemingly insignificant movement, grows </a:t>
            </a:r>
            <a:r>
              <a:rPr lang="en-AU" b="1" u="sng" dirty="0">
                <a:solidFill>
                  <a:srgbClr val="FFFF00"/>
                </a:solidFill>
                <a:latin typeface="Times New Roman" panose="02020603050405020304" pitchFamily="18" charset="0"/>
                <a:cs typeface="Times New Roman" panose="02020603050405020304" pitchFamily="18" charset="0"/>
              </a:rPr>
              <a:t>unexpectedly</a:t>
            </a:r>
            <a:r>
              <a:rPr lang="en-AU" dirty="0">
                <a:solidFill>
                  <a:srgbClr val="FFFF00"/>
                </a:solidFill>
                <a:latin typeface="Times New Roman" panose="02020603050405020304" pitchFamily="18" charset="0"/>
                <a:cs typeface="Times New Roman" panose="02020603050405020304" pitchFamily="18" charset="0"/>
              </a:rPr>
              <a:t> BIG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DE3B33B1-D3EB-3A25-1D0D-097F8FD04332}"/>
              </a:ext>
            </a:extLst>
          </p:cNvPr>
          <p:cNvSpPr txBox="1"/>
          <p:nvPr/>
        </p:nvSpPr>
        <p:spPr>
          <a:xfrm>
            <a:off x="0" y="2661671"/>
            <a:ext cx="893364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Like a mustard seed that </a:t>
            </a:r>
            <a:r>
              <a:rPr lang="en-AU" u="sng" dirty="0">
                <a:solidFill>
                  <a:schemeClr val="bg1"/>
                </a:solidFill>
                <a:latin typeface="Times New Roman" panose="02020603050405020304" pitchFamily="18" charset="0"/>
                <a:cs typeface="Times New Roman" panose="02020603050405020304" pitchFamily="18" charset="0"/>
              </a:rPr>
              <a:t>unexpectedly</a:t>
            </a:r>
            <a:r>
              <a:rPr lang="en-AU" dirty="0">
                <a:solidFill>
                  <a:schemeClr val="bg1"/>
                </a:solidFill>
                <a:latin typeface="Times New Roman" panose="02020603050405020304" pitchFamily="18" charset="0"/>
                <a:cs typeface="Times New Roman" panose="02020603050405020304" pitchFamily="18" charset="0"/>
              </a:rPr>
              <a:t> grows into something else (a tree with branches)</a:t>
            </a:r>
          </a:p>
        </p:txBody>
      </p:sp>
      <p:cxnSp>
        <p:nvCxnSpPr>
          <p:cNvPr id="14" name="Straight Connector 13">
            <a:extLst>
              <a:ext uri="{FF2B5EF4-FFF2-40B4-BE49-F238E27FC236}">
                <a16:creationId xmlns:a16="http://schemas.microsoft.com/office/drawing/2014/main" id="{55B62FE6-7C01-8196-8E91-5171F829B14E}"/>
              </a:ext>
            </a:extLst>
          </p:cNvPr>
          <p:cNvCxnSpPr/>
          <p:nvPr/>
        </p:nvCxnSpPr>
        <p:spPr>
          <a:xfrm>
            <a:off x="94921" y="2328199"/>
            <a:ext cx="8838728" cy="6876"/>
          </a:xfrm>
          <a:prstGeom prst="line">
            <a:avLst/>
          </a:prstGeom>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4AB115AA-1904-C4AC-ADA7-BF8199D9D563}"/>
              </a:ext>
            </a:extLst>
          </p:cNvPr>
          <p:cNvSpPr txBox="1"/>
          <p:nvPr/>
        </p:nvSpPr>
        <p:spPr>
          <a:xfrm>
            <a:off x="-12583" y="2955869"/>
            <a:ext cx="9131211"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expectation was for the Messiah to arrive &amp; the Kingdom to bring instant military &amp; political victory.  They were wrong.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of God – an image of peace;  security;  shelter;  welcome</a:t>
            </a:r>
          </a:p>
        </p:txBody>
      </p:sp>
    </p:spTree>
    <p:extLst>
      <p:ext uri="{BB962C8B-B14F-4D97-AF65-F5344CB8AC3E}">
        <p14:creationId xmlns:p14="http://schemas.microsoft.com/office/powerpoint/2010/main" val="3234040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A54E7D3-A5E4-D04E-869A-A79186EBE558}"/>
              </a:ext>
            </a:extLst>
          </p:cNvPr>
          <p:cNvSpPr/>
          <p:nvPr/>
        </p:nvSpPr>
        <p:spPr>
          <a:xfrm>
            <a:off x="1835696" y="3819404"/>
            <a:ext cx="4919045" cy="638380"/>
          </a:xfrm>
          <a:prstGeom prst="rect">
            <a:avLst/>
          </a:prstGeom>
          <a:solidFill>
            <a:schemeClr val="bg1"/>
          </a:solidFill>
        </p:spPr>
        <p:txBody>
          <a:bodyPr wrap="square">
            <a:spAutoFit/>
          </a:bodyPr>
          <a:lstStyle/>
          <a:p>
            <a:pPr>
              <a:lnSpc>
                <a:spcPct val="115000"/>
              </a:lnSpc>
              <a:spcAft>
                <a:spcPts val="100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It is like leaven that a woman took and hid in three measures of flour, until it was all leavened.”</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Jesus – The Vinedresser  – </a:t>
            </a:r>
            <a:r>
              <a:rPr lang="en-AU" dirty="0">
                <a:solidFill>
                  <a:srgbClr val="FFFF00"/>
                </a:solidFill>
                <a:latin typeface="Times New Roman" panose="02020603050405020304" pitchFamily="18" charset="0"/>
                <a:cs typeface="Times New Roman" panose="02020603050405020304" pitchFamily="18" charset="0"/>
              </a:rPr>
              <a:t>loosening soil &amp; fertilising – Drawing to Repentance</a:t>
            </a:r>
          </a:p>
        </p:txBody>
      </p:sp>
      <p:sp>
        <p:nvSpPr>
          <p:cNvPr id="2" name="TextBox 1">
            <a:extLst>
              <a:ext uri="{FF2B5EF4-FFF2-40B4-BE49-F238E27FC236}">
                <a16:creationId xmlns:a16="http://schemas.microsoft.com/office/drawing/2014/main" id="{C6C46081-EE9F-7F8A-9FCC-C9F1B58A0285}"/>
              </a:ext>
            </a:extLst>
          </p:cNvPr>
          <p:cNvSpPr txBox="1"/>
          <p:nvPr/>
        </p:nvSpPr>
        <p:spPr>
          <a:xfrm>
            <a:off x="0" y="686227"/>
            <a:ext cx="813138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woman healed of a weakening/disabling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778E403-B0D8-BDD7-1593-461E39123189}"/>
              </a:ext>
            </a:extLst>
          </p:cNvPr>
          <p:cNvSpPr txBox="1"/>
          <p:nvPr/>
        </p:nvSpPr>
        <p:spPr>
          <a:xfrm>
            <a:off x="0" y="409228"/>
            <a:ext cx="9144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Healing;  miracles;  victory over Satan;  loosing spiritual bonds;  exposing hypocrisy of leaders.</a:t>
            </a:r>
          </a:p>
        </p:txBody>
      </p:sp>
      <p:sp>
        <p:nvSpPr>
          <p:cNvPr id="6" name="TextBox 5">
            <a:extLst>
              <a:ext uri="{FF2B5EF4-FFF2-40B4-BE49-F238E27FC236}">
                <a16:creationId xmlns:a16="http://schemas.microsoft.com/office/drawing/2014/main" id="{B712AB05-49CD-7FEC-2DC9-7D4FC42D6543}"/>
              </a:ext>
            </a:extLst>
          </p:cNvPr>
          <p:cNvSpPr txBox="1"/>
          <p:nvPr/>
        </p:nvSpPr>
        <p:spPr>
          <a:xfrm>
            <a:off x="323528" y="959147"/>
            <a:ext cx="883326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synagogue ruler, indignant because the woman was healed on the Sabbath</a:t>
            </a:r>
          </a:p>
        </p:txBody>
      </p:sp>
      <p:sp>
        <p:nvSpPr>
          <p:cNvPr id="7" name="TextBox 6">
            <a:extLst>
              <a:ext uri="{FF2B5EF4-FFF2-40B4-BE49-F238E27FC236}">
                <a16:creationId xmlns:a16="http://schemas.microsoft.com/office/drawing/2014/main" id="{435BF93B-5182-A074-6ADD-5524ED992F8C}"/>
              </a:ext>
            </a:extLst>
          </p:cNvPr>
          <p:cNvSpPr txBox="1"/>
          <p:nvPr/>
        </p:nvSpPr>
        <p:spPr>
          <a:xfrm>
            <a:off x="206" y="1292787"/>
            <a:ext cx="175089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Jesus responds: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3D9466F-B67E-9BED-B0AB-B79AA8A49D09}"/>
              </a:ext>
            </a:extLst>
          </p:cNvPr>
          <p:cNvSpPr txBox="1"/>
          <p:nvPr/>
        </p:nvSpPr>
        <p:spPr>
          <a:xfrm>
            <a:off x="1509079" y="1299663"/>
            <a:ext cx="7609549"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it is right for us to untie an animal on the Sabbath (for its welfare),</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Surely it is right for God to loosen debilitating spiritual bonds on the Sabbath.</a:t>
            </a:r>
          </a:p>
        </p:txBody>
      </p:sp>
      <p:sp>
        <p:nvSpPr>
          <p:cNvPr id="9" name="TextBox 8">
            <a:extLst>
              <a:ext uri="{FF2B5EF4-FFF2-40B4-BE49-F238E27FC236}">
                <a16:creationId xmlns:a16="http://schemas.microsoft.com/office/drawing/2014/main" id="{9306EE8B-D6E5-E633-79CF-71DB0D18CCED}"/>
              </a:ext>
            </a:extLst>
          </p:cNvPr>
          <p:cNvSpPr txBox="1"/>
          <p:nvPr/>
        </p:nvSpPr>
        <p:spPr>
          <a:xfrm>
            <a:off x="12995" y="1925833"/>
            <a:ext cx="175089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People rejoice: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E25DC9B6-F22C-7A3D-37A4-BFC4D26EAF6F}"/>
              </a:ext>
            </a:extLst>
          </p:cNvPr>
          <p:cNvSpPr txBox="1"/>
          <p:nvPr/>
        </p:nvSpPr>
        <p:spPr>
          <a:xfrm>
            <a:off x="1521868" y="1932709"/>
            <a:ext cx="760954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glorious when Jesus heals / gives spiritual release / exposes hypocrisy</a:t>
            </a:r>
          </a:p>
        </p:txBody>
      </p:sp>
      <p:sp>
        <p:nvSpPr>
          <p:cNvPr id="11" name="TextBox 10">
            <a:extLst>
              <a:ext uri="{FF2B5EF4-FFF2-40B4-BE49-F238E27FC236}">
                <a16:creationId xmlns:a16="http://schemas.microsoft.com/office/drawing/2014/main" id="{18E9479A-3B9A-6B1B-28E3-4FD52BCFED6E}"/>
              </a:ext>
            </a:extLst>
          </p:cNvPr>
          <p:cNvSpPr txBox="1"/>
          <p:nvPr/>
        </p:nvSpPr>
        <p:spPr>
          <a:xfrm>
            <a:off x="-12583" y="2335075"/>
            <a:ext cx="913121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Kingdom of God – the small, seemingly insignificant movement, grows </a:t>
            </a:r>
            <a:r>
              <a:rPr lang="en-AU" b="1" u="sng" dirty="0">
                <a:solidFill>
                  <a:srgbClr val="FFFF00"/>
                </a:solidFill>
                <a:latin typeface="Times New Roman" panose="02020603050405020304" pitchFamily="18" charset="0"/>
                <a:cs typeface="Times New Roman" panose="02020603050405020304" pitchFamily="18" charset="0"/>
              </a:rPr>
              <a:t>unexpectedly</a:t>
            </a:r>
            <a:r>
              <a:rPr lang="en-AU" dirty="0">
                <a:solidFill>
                  <a:srgbClr val="FFFF00"/>
                </a:solidFill>
                <a:latin typeface="Times New Roman" panose="02020603050405020304" pitchFamily="18" charset="0"/>
                <a:cs typeface="Times New Roman" panose="02020603050405020304" pitchFamily="18" charset="0"/>
              </a:rPr>
              <a:t> BIG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DE3B33B1-D3EB-3A25-1D0D-097F8FD04332}"/>
              </a:ext>
            </a:extLst>
          </p:cNvPr>
          <p:cNvSpPr txBox="1"/>
          <p:nvPr/>
        </p:nvSpPr>
        <p:spPr>
          <a:xfrm>
            <a:off x="0" y="2661671"/>
            <a:ext cx="893364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Like a mustard seed that </a:t>
            </a:r>
            <a:r>
              <a:rPr lang="en-AU" u="sng" dirty="0">
                <a:solidFill>
                  <a:schemeClr val="bg1"/>
                </a:solidFill>
                <a:latin typeface="Times New Roman" panose="02020603050405020304" pitchFamily="18" charset="0"/>
                <a:cs typeface="Times New Roman" panose="02020603050405020304" pitchFamily="18" charset="0"/>
              </a:rPr>
              <a:t>unexpectedly</a:t>
            </a:r>
            <a:r>
              <a:rPr lang="en-AU" dirty="0">
                <a:solidFill>
                  <a:schemeClr val="bg1"/>
                </a:solidFill>
                <a:latin typeface="Times New Roman" panose="02020603050405020304" pitchFamily="18" charset="0"/>
                <a:cs typeface="Times New Roman" panose="02020603050405020304" pitchFamily="18" charset="0"/>
              </a:rPr>
              <a:t> grows into something else (a tree with branches)</a:t>
            </a:r>
          </a:p>
        </p:txBody>
      </p:sp>
      <p:cxnSp>
        <p:nvCxnSpPr>
          <p:cNvPr id="14" name="Straight Connector 13">
            <a:extLst>
              <a:ext uri="{FF2B5EF4-FFF2-40B4-BE49-F238E27FC236}">
                <a16:creationId xmlns:a16="http://schemas.microsoft.com/office/drawing/2014/main" id="{55B62FE6-7C01-8196-8E91-5171F829B14E}"/>
              </a:ext>
            </a:extLst>
          </p:cNvPr>
          <p:cNvCxnSpPr/>
          <p:nvPr/>
        </p:nvCxnSpPr>
        <p:spPr>
          <a:xfrm>
            <a:off x="94921" y="2328199"/>
            <a:ext cx="8838728" cy="6876"/>
          </a:xfrm>
          <a:prstGeom prst="line">
            <a:avLst/>
          </a:prstGeom>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4AB115AA-1904-C4AC-ADA7-BF8199D9D563}"/>
              </a:ext>
            </a:extLst>
          </p:cNvPr>
          <p:cNvSpPr txBox="1"/>
          <p:nvPr/>
        </p:nvSpPr>
        <p:spPr>
          <a:xfrm>
            <a:off x="-12583" y="2955869"/>
            <a:ext cx="9131211"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expectation was for the Messiah to arrive &amp; the Kingdom to bring instant military &amp; political victory.  They were wrong.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of God – an image of peace;  security;  shelter;  welcome</a:t>
            </a:r>
          </a:p>
        </p:txBody>
      </p:sp>
      <p:sp>
        <p:nvSpPr>
          <p:cNvPr id="16" name="TextBox 15">
            <a:extLst>
              <a:ext uri="{FF2B5EF4-FFF2-40B4-BE49-F238E27FC236}">
                <a16:creationId xmlns:a16="http://schemas.microsoft.com/office/drawing/2014/main" id="{C0A29532-88FF-E872-1369-04AEFF9D86BA}"/>
              </a:ext>
            </a:extLst>
          </p:cNvPr>
          <p:cNvSpPr txBox="1"/>
          <p:nvPr/>
        </p:nvSpPr>
        <p:spPr>
          <a:xfrm>
            <a:off x="251520" y="4452105"/>
            <a:ext cx="8694918"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3 measures = 36 litres (144 cups).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of God is like an unexpected large batch of dough that is leavened to grow...</a:t>
            </a:r>
          </a:p>
        </p:txBody>
      </p:sp>
      <p:sp>
        <p:nvSpPr>
          <p:cNvPr id="17" name="TextBox 16">
            <a:extLst>
              <a:ext uri="{FF2B5EF4-FFF2-40B4-BE49-F238E27FC236}">
                <a16:creationId xmlns:a16="http://schemas.microsoft.com/office/drawing/2014/main" id="{F9922911-607A-58BE-9FB9-F4C550CAE3FC}"/>
              </a:ext>
            </a:extLst>
          </p:cNvPr>
          <p:cNvSpPr txBox="1"/>
          <p:nvPr/>
        </p:nvSpPr>
        <p:spPr>
          <a:xfrm>
            <a:off x="6601" y="4988753"/>
            <a:ext cx="912461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Kingdom of God is much bigger than Israel.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7D61F045-B399-335B-3C07-CA2FF42B1EC7}"/>
              </a:ext>
            </a:extLst>
          </p:cNvPr>
          <p:cNvSpPr txBox="1"/>
          <p:nvPr/>
        </p:nvSpPr>
        <p:spPr>
          <a:xfrm>
            <a:off x="251520" y="5246240"/>
            <a:ext cx="849807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came to loosen the bonds of all who are spiritually bound</a:t>
            </a:r>
          </a:p>
        </p:txBody>
      </p:sp>
    </p:spTree>
    <p:extLst>
      <p:ext uri="{BB962C8B-B14F-4D97-AF65-F5344CB8AC3E}">
        <p14:creationId xmlns:p14="http://schemas.microsoft.com/office/powerpoint/2010/main" val="741499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121507</TotalTime>
  <Words>1121</Words>
  <Application>Microsoft Macintosh PowerPoint</Application>
  <PresentationFormat>On-screen Show (16:10)</PresentationFormat>
  <Paragraphs>66</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2109</cp:revision>
  <cp:lastPrinted>2024-05-23T07:22:37Z</cp:lastPrinted>
  <dcterms:created xsi:type="dcterms:W3CDTF">2016-11-04T06:28:01Z</dcterms:created>
  <dcterms:modified xsi:type="dcterms:W3CDTF">2024-05-23T07:25:54Z</dcterms:modified>
</cp:coreProperties>
</file>